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l-NL" smtClean="0"/>
              <a:t>Klik om de stijl te bewerken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Date Placeholder 2"/>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l-NL" smtClean="0"/>
              <a:t>Klik om de stijl te bewerken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l-NL" smtClean="0"/>
              <a:t>Klik om de stijl te bewerken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smtClean="0"/>
              <a:t>Tekststijl van het model bewerken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l-NL" smtClean="0"/>
              <a:t>Klik om de stijl te bewerken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smtClean="0"/>
              <a:t>Tekststijl van het model bewerken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l-NL" smtClean="0"/>
              <a:t>Klik om de stijl te bewerken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l-NL" smtClean="0"/>
              <a:t>Klik om de stijl te bewerken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7/4/2018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7/4/2018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chor="ctr"/>
          <a:lstStyle/>
          <a:p>
            <a:pPr algn="ctr"/>
            <a:r>
              <a:rPr lang="nl-NL" dirty="0" smtClean="0"/>
              <a:t>Springploeg STAR/HSV</a:t>
            </a:r>
            <a:endParaRPr lang="nl-NL" dirty="0"/>
          </a:p>
        </p:txBody>
      </p:sp>
      <p:sp>
        <p:nvSpPr>
          <p:cNvPr id="3" name="Ondertitel 2"/>
          <p:cNvSpPr>
            <a:spLocks noGrp="1"/>
          </p:cNvSpPr>
          <p:nvPr>
            <p:ph type="subTitle" idx="1"/>
          </p:nvPr>
        </p:nvSpPr>
        <p:spPr/>
        <p:txBody>
          <a:bodyPr>
            <a:normAutofit/>
          </a:bodyPr>
          <a:lstStyle/>
          <a:p>
            <a:r>
              <a:rPr lang="nl-NL" sz="3200" dirty="0" smtClean="0">
                <a:solidFill>
                  <a:schemeClr val="tx1"/>
                </a:solidFill>
              </a:rPr>
              <a:t>Conclusies enquête en voorstel voor de ploegen van seizoen 2018-2019</a:t>
            </a:r>
            <a:endParaRPr lang="nl-NL" sz="3200" dirty="0">
              <a:solidFill>
                <a:schemeClr val="tx1"/>
              </a:solidFill>
            </a:endParaRPr>
          </a:p>
        </p:txBody>
      </p:sp>
    </p:spTree>
    <p:extLst>
      <p:ext uri="{BB962C8B-B14F-4D97-AF65-F5344CB8AC3E}">
        <p14:creationId xmlns:p14="http://schemas.microsoft.com/office/powerpoint/2010/main" val="2071228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685800"/>
            <a:ext cx="10058400" cy="1234440"/>
          </a:xfrm>
        </p:spPr>
        <p:txBody>
          <a:bodyPr>
            <a:normAutofit fontScale="90000"/>
          </a:bodyPr>
          <a:lstStyle/>
          <a:p>
            <a:r>
              <a:rPr lang="nl-NL" sz="8000" dirty="0" smtClean="0"/>
              <a:t>Volgend Seizoen </a:t>
            </a:r>
            <a:endParaRPr lang="nl-NL" sz="8000" dirty="0"/>
          </a:p>
        </p:txBody>
      </p:sp>
      <p:sp>
        <p:nvSpPr>
          <p:cNvPr id="3" name="Tijdelijke aanduiding voor tekst 2"/>
          <p:cNvSpPr>
            <a:spLocks noGrp="1"/>
          </p:cNvSpPr>
          <p:nvPr>
            <p:ph type="body" idx="1"/>
          </p:nvPr>
        </p:nvSpPr>
        <p:spPr>
          <a:xfrm>
            <a:off x="684211" y="1920240"/>
            <a:ext cx="10758851" cy="4572000"/>
          </a:xfrm>
        </p:spPr>
        <p:txBody>
          <a:bodyPr>
            <a:normAutofit fontScale="92500" lnSpcReduction="20000"/>
          </a:bodyPr>
          <a:lstStyle/>
          <a:p>
            <a:pPr marL="457200" indent="-457200">
              <a:buFont typeface="Wingdings" panose="05000000000000000000" pitchFamily="2" charset="2"/>
              <a:buChar char="Ø"/>
            </a:pPr>
            <a:r>
              <a:rPr lang="nl-NL" sz="3200" dirty="0" smtClean="0">
                <a:solidFill>
                  <a:schemeClr val="tx1"/>
                </a:solidFill>
              </a:rPr>
              <a:t>De wens van de trainers is om de volgende ploegen te vormen:</a:t>
            </a:r>
          </a:p>
          <a:p>
            <a:pPr marL="457200" indent="-457200">
              <a:buFont typeface="Wingdings" panose="05000000000000000000" pitchFamily="2" charset="2"/>
              <a:buChar char="Ø"/>
            </a:pPr>
            <a:r>
              <a:rPr lang="nl-NL" sz="3200" dirty="0" smtClean="0">
                <a:solidFill>
                  <a:schemeClr val="tx1"/>
                </a:solidFill>
              </a:rPr>
              <a:t>MIX SENIOR A</a:t>
            </a:r>
          </a:p>
          <a:p>
            <a:pPr marL="457200" indent="-457200">
              <a:buFont typeface="Wingdings" panose="05000000000000000000" pitchFamily="2" charset="2"/>
              <a:buChar char="Ø"/>
            </a:pPr>
            <a:r>
              <a:rPr lang="nl-NL" sz="3200" dirty="0" smtClean="0">
                <a:solidFill>
                  <a:schemeClr val="tx1"/>
                </a:solidFill>
              </a:rPr>
              <a:t>DAMES SENIOR A</a:t>
            </a:r>
          </a:p>
          <a:p>
            <a:pPr marL="457200" indent="-457200">
              <a:buFont typeface="Wingdings" panose="05000000000000000000" pitchFamily="2" charset="2"/>
              <a:buChar char="Ø"/>
            </a:pPr>
            <a:r>
              <a:rPr lang="nl-NL" sz="3200" dirty="0" smtClean="0">
                <a:solidFill>
                  <a:schemeClr val="tx1"/>
                </a:solidFill>
              </a:rPr>
              <a:t>DAMES SENIOR B</a:t>
            </a:r>
          </a:p>
          <a:p>
            <a:pPr marL="457200" indent="-457200">
              <a:buFont typeface="Wingdings" panose="05000000000000000000" pitchFamily="2" charset="2"/>
              <a:buChar char="Ø"/>
            </a:pPr>
            <a:r>
              <a:rPr lang="nl-NL" sz="3200" dirty="0" smtClean="0">
                <a:solidFill>
                  <a:schemeClr val="tx1"/>
                </a:solidFill>
              </a:rPr>
              <a:t>MIX JUNIOR A </a:t>
            </a:r>
          </a:p>
          <a:p>
            <a:pPr marL="457200" indent="-457200">
              <a:buFont typeface="Wingdings" panose="05000000000000000000" pitchFamily="2" charset="2"/>
              <a:buChar char="Ø"/>
            </a:pPr>
            <a:r>
              <a:rPr lang="nl-NL" sz="3200" dirty="0" smtClean="0">
                <a:solidFill>
                  <a:schemeClr val="tx1"/>
                </a:solidFill>
              </a:rPr>
              <a:t>DAMES JUNIOR </a:t>
            </a:r>
            <a:r>
              <a:rPr lang="nl-NL" sz="3200" dirty="0">
                <a:solidFill>
                  <a:schemeClr val="tx1"/>
                </a:solidFill>
              </a:rPr>
              <a:t>B </a:t>
            </a:r>
          </a:p>
          <a:p>
            <a:pPr marL="457200" indent="-457200">
              <a:buFont typeface="Wingdings" panose="05000000000000000000" pitchFamily="2" charset="2"/>
              <a:buChar char="Ø"/>
            </a:pPr>
            <a:r>
              <a:rPr lang="nl-NL" sz="3200" dirty="0" smtClean="0">
                <a:solidFill>
                  <a:schemeClr val="tx1"/>
                </a:solidFill>
              </a:rPr>
              <a:t>MIX JUNIOR </a:t>
            </a:r>
            <a:r>
              <a:rPr lang="nl-NL" sz="3200" dirty="0">
                <a:solidFill>
                  <a:schemeClr val="tx1"/>
                </a:solidFill>
              </a:rPr>
              <a:t>B </a:t>
            </a:r>
            <a:endParaRPr lang="nl-NL" sz="3200" dirty="0" smtClean="0">
              <a:solidFill>
                <a:schemeClr val="tx1"/>
              </a:solidFill>
            </a:endParaRPr>
          </a:p>
          <a:p>
            <a:pPr marL="457200" indent="-457200">
              <a:buFont typeface="Wingdings" panose="05000000000000000000" pitchFamily="2" charset="2"/>
              <a:buChar char="Ø"/>
            </a:pPr>
            <a:r>
              <a:rPr lang="nl-NL" sz="3200" dirty="0" smtClean="0">
                <a:solidFill>
                  <a:schemeClr val="tx1"/>
                </a:solidFill>
              </a:rPr>
              <a:t>MIX JEUGD </a:t>
            </a:r>
            <a:r>
              <a:rPr lang="nl-NL" sz="3200" dirty="0">
                <a:solidFill>
                  <a:schemeClr val="tx1"/>
                </a:solidFill>
              </a:rPr>
              <a:t>B </a:t>
            </a:r>
          </a:p>
        </p:txBody>
      </p:sp>
    </p:spTree>
    <p:extLst>
      <p:ext uri="{BB962C8B-B14F-4D97-AF65-F5344CB8AC3E}">
        <p14:creationId xmlns:p14="http://schemas.microsoft.com/office/powerpoint/2010/main" val="286779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685800"/>
            <a:ext cx="10058400" cy="1234440"/>
          </a:xfrm>
        </p:spPr>
        <p:txBody>
          <a:bodyPr>
            <a:normAutofit fontScale="90000"/>
          </a:bodyPr>
          <a:lstStyle/>
          <a:p>
            <a:r>
              <a:rPr lang="nl-NL" sz="8000" dirty="0" smtClean="0"/>
              <a:t>Volgend Seizoen </a:t>
            </a:r>
            <a:endParaRPr lang="nl-NL" sz="8000" dirty="0"/>
          </a:p>
        </p:txBody>
      </p:sp>
      <p:sp>
        <p:nvSpPr>
          <p:cNvPr id="3" name="Tijdelijke aanduiding voor tekst 2"/>
          <p:cNvSpPr>
            <a:spLocks noGrp="1"/>
          </p:cNvSpPr>
          <p:nvPr>
            <p:ph type="body" idx="1"/>
          </p:nvPr>
        </p:nvSpPr>
        <p:spPr>
          <a:xfrm>
            <a:off x="684211" y="1920240"/>
            <a:ext cx="10758851" cy="4572000"/>
          </a:xfrm>
        </p:spPr>
        <p:txBody>
          <a:bodyPr>
            <a:normAutofit fontScale="92500" lnSpcReduction="10000"/>
          </a:bodyPr>
          <a:lstStyle/>
          <a:p>
            <a:pPr marL="457200" indent="-457200">
              <a:buFont typeface="Wingdings" panose="05000000000000000000" pitchFamily="2" charset="2"/>
              <a:buChar char="Ø"/>
            </a:pPr>
            <a:r>
              <a:rPr lang="nl-NL" sz="3200" dirty="0" smtClean="0">
                <a:solidFill>
                  <a:schemeClr val="tx1"/>
                </a:solidFill>
              </a:rPr>
              <a:t>De indeling van de teams is gebaseerd op dit moment. Dit betekent dat bij meer heren de wens is om een heren team te maken en dat zou betekenen dat we 2 dames A krijgen. De dames die nu bij B staan ingedeeld kunnen in samenspraak ingezet worden op A niveau. Hetzelfde geld voor een A springer die ingezet kan worden op B niveau</a:t>
            </a:r>
          </a:p>
          <a:p>
            <a:pPr marL="457200" indent="-457200">
              <a:buFont typeface="Wingdings" panose="05000000000000000000" pitchFamily="2" charset="2"/>
              <a:buChar char="Ø"/>
            </a:pPr>
            <a:r>
              <a:rPr lang="nl-NL" sz="3200" dirty="0" smtClean="0">
                <a:solidFill>
                  <a:schemeClr val="tx1"/>
                </a:solidFill>
              </a:rPr>
              <a:t>Je bent voor ons een A springer (M/V) als je minimaal op tramp dubbel salto gehurkt kan en op </a:t>
            </a:r>
            <a:r>
              <a:rPr lang="nl-NL" sz="3200" dirty="0" err="1" smtClean="0">
                <a:solidFill>
                  <a:schemeClr val="tx1"/>
                </a:solidFill>
              </a:rPr>
              <a:t>pegases</a:t>
            </a:r>
            <a:r>
              <a:rPr lang="nl-NL" sz="3200" dirty="0" smtClean="0">
                <a:solidFill>
                  <a:schemeClr val="tx1"/>
                </a:solidFill>
              </a:rPr>
              <a:t> een </a:t>
            </a:r>
            <a:r>
              <a:rPr lang="nl-NL" sz="3200" dirty="0" err="1" smtClean="0">
                <a:solidFill>
                  <a:schemeClr val="tx1"/>
                </a:solidFill>
              </a:rPr>
              <a:t>tsukahara</a:t>
            </a:r>
            <a:r>
              <a:rPr lang="nl-NL" sz="3200" dirty="0" smtClean="0">
                <a:solidFill>
                  <a:schemeClr val="tx1"/>
                </a:solidFill>
              </a:rPr>
              <a:t> gesteund (de eis)</a:t>
            </a:r>
            <a:endParaRPr lang="nl-NL" sz="3200" dirty="0">
              <a:solidFill>
                <a:schemeClr val="tx1"/>
              </a:solidFill>
            </a:endParaRPr>
          </a:p>
        </p:txBody>
      </p:sp>
    </p:spTree>
    <p:extLst>
      <p:ext uri="{BB962C8B-B14F-4D97-AF65-F5344CB8AC3E}">
        <p14:creationId xmlns:p14="http://schemas.microsoft.com/office/powerpoint/2010/main" val="3088544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685800"/>
            <a:ext cx="10058400" cy="1234440"/>
          </a:xfrm>
        </p:spPr>
        <p:txBody>
          <a:bodyPr>
            <a:normAutofit fontScale="90000"/>
          </a:bodyPr>
          <a:lstStyle/>
          <a:p>
            <a:r>
              <a:rPr lang="nl-NL" sz="8000" dirty="0" smtClean="0"/>
              <a:t>Volgend Seizoen </a:t>
            </a:r>
            <a:endParaRPr lang="nl-NL" sz="8000" dirty="0"/>
          </a:p>
        </p:txBody>
      </p:sp>
      <p:sp>
        <p:nvSpPr>
          <p:cNvPr id="3" name="Tijdelijke aanduiding voor tekst 2"/>
          <p:cNvSpPr>
            <a:spLocks noGrp="1"/>
          </p:cNvSpPr>
          <p:nvPr>
            <p:ph type="body" idx="1"/>
          </p:nvPr>
        </p:nvSpPr>
        <p:spPr>
          <a:xfrm>
            <a:off x="684211" y="1920240"/>
            <a:ext cx="10758851" cy="4572000"/>
          </a:xfrm>
        </p:spPr>
        <p:txBody>
          <a:bodyPr>
            <a:normAutofit fontScale="77500" lnSpcReduction="20000"/>
          </a:bodyPr>
          <a:lstStyle/>
          <a:p>
            <a:pPr marL="457200" indent="-457200">
              <a:buFont typeface="Wingdings" panose="05000000000000000000" pitchFamily="2" charset="2"/>
              <a:buChar char="Ø"/>
            </a:pPr>
            <a:r>
              <a:rPr lang="nl-NL" sz="3200" dirty="0" smtClean="0">
                <a:solidFill>
                  <a:schemeClr val="tx1"/>
                </a:solidFill>
              </a:rPr>
              <a:t>Wij zullen minimale eisen neerleggen die je moet kunnen om in een bepaalde ploeg te komen. Bijvoorbeeld MIX is niveau heren A</a:t>
            </a:r>
          </a:p>
          <a:p>
            <a:pPr marL="457200" indent="-457200">
              <a:buFont typeface="Wingdings" panose="05000000000000000000" pitchFamily="2" charset="2"/>
              <a:buChar char="Ø"/>
            </a:pPr>
            <a:r>
              <a:rPr lang="nl-NL" sz="3200" dirty="0" smtClean="0">
                <a:solidFill>
                  <a:schemeClr val="tx1"/>
                </a:solidFill>
              </a:rPr>
              <a:t>We gaan werken met een jaarplanning zodat iedereen van te voren weet wanneer we gaan selecteren voor elke wedstrijd per toestel</a:t>
            </a:r>
          </a:p>
          <a:p>
            <a:pPr marL="457200" indent="-457200">
              <a:buFont typeface="Wingdings" panose="05000000000000000000" pitchFamily="2" charset="2"/>
              <a:buChar char="Ø"/>
            </a:pPr>
            <a:r>
              <a:rPr lang="nl-NL" sz="3200" dirty="0" smtClean="0">
                <a:solidFill>
                  <a:schemeClr val="tx1"/>
                </a:solidFill>
              </a:rPr>
              <a:t>Mocht je de sprong niet springen in de serie willen we dat je deze tijdens het trainen van de serie toch blijft oefenen. Dit om eventuele blessures te kunnen opvangen en voor de conditie</a:t>
            </a:r>
          </a:p>
          <a:p>
            <a:pPr marL="457200" indent="-457200">
              <a:buFont typeface="Wingdings" panose="05000000000000000000" pitchFamily="2" charset="2"/>
              <a:buChar char="Ø"/>
            </a:pPr>
            <a:r>
              <a:rPr lang="nl-NL" sz="3200" dirty="0" smtClean="0">
                <a:solidFill>
                  <a:schemeClr val="tx1"/>
                </a:solidFill>
              </a:rPr>
              <a:t>Team wissels zijn na de plaatsing wedstrijd nog steeds mogelijk</a:t>
            </a:r>
          </a:p>
          <a:p>
            <a:pPr marL="457200" indent="-457200">
              <a:buFont typeface="Wingdings" panose="05000000000000000000" pitchFamily="2" charset="2"/>
              <a:buChar char="Ø"/>
            </a:pPr>
            <a:r>
              <a:rPr lang="nl-NL" sz="3200" dirty="0" smtClean="0">
                <a:solidFill>
                  <a:schemeClr val="tx1"/>
                </a:solidFill>
              </a:rPr>
              <a:t>Wij zullen altijd openstaan voor argumenten maar uiteindelijk ligt de beslissing bij de trainers</a:t>
            </a:r>
            <a:endParaRPr lang="nl-NL" sz="3200" dirty="0">
              <a:solidFill>
                <a:schemeClr val="tx1"/>
              </a:solidFill>
            </a:endParaRPr>
          </a:p>
        </p:txBody>
      </p:sp>
    </p:spTree>
    <p:extLst>
      <p:ext uri="{BB962C8B-B14F-4D97-AF65-F5344CB8AC3E}">
        <p14:creationId xmlns:p14="http://schemas.microsoft.com/office/powerpoint/2010/main" val="2282806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p:cNvGraphicFramePr>
            <a:graphicFrameLocks noChangeAspect="1"/>
          </p:cNvGraphicFramePr>
          <p:nvPr>
            <p:extLst>
              <p:ext uri="{D42A27DB-BD31-4B8C-83A1-F6EECF244321}">
                <p14:modId xmlns:p14="http://schemas.microsoft.com/office/powerpoint/2010/main" val="2974890524"/>
              </p:ext>
            </p:extLst>
          </p:nvPr>
        </p:nvGraphicFramePr>
        <p:xfrm>
          <a:off x="519113" y="117567"/>
          <a:ext cx="11153775" cy="6635930"/>
        </p:xfrm>
        <a:graphic>
          <a:graphicData uri="http://schemas.openxmlformats.org/presentationml/2006/ole">
            <mc:AlternateContent xmlns:mc="http://schemas.openxmlformats.org/markup-compatibility/2006">
              <mc:Choice xmlns:v="urn:schemas-microsoft-com:vml" Requires="v">
                <p:oleObj spid="_x0000_s1026" name="Werkblad" r:id="rId3" imgW="11153657" imgH="5896127" progId="Excel.Sheet.12">
                  <p:embed/>
                </p:oleObj>
              </mc:Choice>
              <mc:Fallback>
                <p:oleObj name="Werkblad" r:id="rId3" imgW="11153657" imgH="5896127" progId="Excel.Sheet.12">
                  <p:embed/>
                  <p:pic>
                    <p:nvPicPr>
                      <p:cNvPr id="0" name=""/>
                      <p:cNvPicPr/>
                      <p:nvPr/>
                    </p:nvPicPr>
                    <p:blipFill>
                      <a:blip r:embed="rId4"/>
                      <a:stretch>
                        <a:fillRect/>
                      </a:stretch>
                    </p:blipFill>
                    <p:spPr>
                      <a:xfrm>
                        <a:off x="519113" y="117567"/>
                        <a:ext cx="11153775" cy="6635930"/>
                      </a:xfrm>
                      <a:prstGeom prst="rect">
                        <a:avLst/>
                      </a:prstGeom>
                    </p:spPr>
                  </p:pic>
                </p:oleObj>
              </mc:Fallback>
            </mc:AlternateContent>
          </a:graphicData>
        </a:graphic>
      </p:graphicFrame>
    </p:spTree>
    <p:extLst>
      <p:ext uri="{BB962C8B-B14F-4D97-AF65-F5344CB8AC3E}">
        <p14:creationId xmlns:p14="http://schemas.microsoft.com/office/powerpoint/2010/main" val="31080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nl-NL" dirty="0" smtClean="0"/>
              <a:t>Meer dan 75% kiest voor niveau!</a:t>
            </a:r>
            <a:endParaRPr lang="nl-NL" dirty="0"/>
          </a:p>
        </p:txBody>
      </p:sp>
      <p:pic>
        <p:nvPicPr>
          <p:cNvPr id="5" name="Tijdelijke aanduiding voor afbeelding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4143" y="339635"/>
            <a:ext cx="10425227" cy="3411010"/>
          </a:xfrm>
        </p:spPr>
      </p:pic>
    </p:spTree>
    <p:extLst>
      <p:ext uri="{BB962C8B-B14F-4D97-AF65-F5344CB8AC3E}">
        <p14:creationId xmlns:p14="http://schemas.microsoft.com/office/powerpoint/2010/main" val="4020257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Gemiddeld genomen zijn jullie meer dan tevreden over onze samenwerking en het niveau van de trainingen!</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7829" y="169817"/>
            <a:ext cx="10829108" cy="4130721"/>
          </a:xfrm>
        </p:spPr>
      </p:pic>
    </p:spTree>
    <p:extLst>
      <p:ext uri="{BB962C8B-B14F-4D97-AF65-F5344CB8AC3E}">
        <p14:creationId xmlns:p14="http://schemas.microsoft.com/office/powerpoint/2010/main" val="224340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774715"/>
            <a:ext cx="8534400" cy="1507067"/>
          </a:xfrm>
        </p:spPr>
        <p:txBody>
          <a:bodyPr>
            <a:noAutofit/>
          </a:bodyPr>
          <a:lstStyle/>
          <a:p>
            <a:r>
              <a:rPr lang="nl-NL" sz="2800" dirty="0" smtClean="0"/>
              <a:t>Meer dan de helft denkt dat samen trainen tot betere resultaten had geleid En 80% vindt dat de ploeg tenminste 1x per week moet samen trainen</a:t>
            </a:r>
            <a:endParaRPr lang="nl-NL" sz="2800"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452" y="143691"/>
            <a:ext cx="9444446" cy="4519749"/>
          </a:xfrm>
        </p:spPr>
      </p:pic>
    </p:spTree>
    <p:extLst>
      <p:ext uri="{BB962C8B-B14F-4D97-AF65-F5344CB8AC3E}">
        <p14:creationId xmlns:p14="http://schemas.microsoft.com/office/powerpoint/2010/main" val="3050169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Over de trainingsarbeid is gemiddeld iedereen tevreden over zowel zichzelf als de ploeg</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3241" y="117566"/>
            <a:ext cx="10528827" cy="4182972"/>
          </a:xfrm>
        </p:spPr>
      </p:pic>
    </p:spTree>
    <p:extLst>
      <p:ext uri="{BB962C8B-B14F-4D97-AF65-F5344CB8AC3E}">
        <p14:creationId xmlns:p14="http://schemas.microsoft.com/office/powerpoint/2010/main" val="233340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684213" y="685800"/>
            <a:ext cx="10058400" cy="1521823"/>
          </a:xfrm>
        </p:spPr>
        <p:txBody>
          <a:bodyPr>
            <a:normAutofit fontScale="90000"/>
          </a:bodyPr>
          <a:lstStyle/>
          <a:p>
            <a:r>
              <a:rPr lang="nl-NL" sz="9600" dirty="0" smtClean="0"/>
              <a:t>Conclusie</a:t>
            </a:r>
            <a:endParaRPr lang="nl-NL" sz="9600" dirty="0"/>
          </a:p>
        </p:txBody>
      </p:sp>
      <p:sp>
        <p:nvSpPr>
          <p:cNvPr id="5" name="Tijdelijke aanduiding voor tekst 4"/>
          <p:cNvSpPr>
            <a:spLocks noGrp="1"/>
          </p:cNvSpPr>
          <p:nvPr>
            <p:ph type="body" idx="1"/>
          </p:nvPr>
        </p:nvSpPr>
        <p:spPr>
          <a:xfrm>
            <a:off x="684211" y="1933303"/>
            <a:ext cx="10484531" cy="4061097"/>
          </a:xfrm>
        </p:spPr>
        <p:txBody>
          <a:bodyPr>
            <a:normAutofit/>
          </a:bodyPr>
          <a:lstStyle/>
          <a:p>
            <a:pPr marL="342900" indent="-342900">
              <a:buFont typeface="Wingdings" panose="05000000000000000000" pitchFamily="2" charset="2"/>
              <a:buChar char="Ø"/>
            </a:pPr>
            <a:r>
              <a:rPr lang="nl-NL" sz="2800" dirty="0" smtClean="0">
                <a:solidFill>
                  <a:schemeClr val="tx1"/>
                </a:solidFill>
              </a:rPr>
              <a:t>De indeling van de ploegen gaan we op niveau indelen. Je mag een voorkeur voor een team hebben maar we zullen in gesprek gaan als het niet het team is dat je voorkeur heeft.</a:t>
            </a:r>
          </a:p>
          <a:p>
            <a:pPr marL="342900" indent="-342900">
              <a:buFont typeface="Wingdings" panose="05000000000000000000" pitchFamily="2" charset="2"/>
              <a:buChar char="Ø"/>
            </a:pPr>
            <a:r>
              <a:rPr lang="nl-NL" sz="2800" dirty="0" smtClean="0">
                <a:solidFill>
                  <a:schemeClr val="tx1"/>
                </a:solidFill>
              </a:rPr>
              <a:t>Wij zijn blij dat jullie tevreden zijn met de samenwerking en het niveau van de trainingen. Wij zullen er alles aan doen om dit vast te houden en te verbeteren.</a:t>
            </a:r>
            <a:endParaRPr lang="nl-NL" sz="2800" dirty="0">
              <a:solidFill>
                <a:schemeClr val="tx1"/>
              </a:solidFill>
            </a:endParaRPr>
          </a:p>
        </p:txBody>
      </p:sp>
    </p:spTree>
    <p:extLst>
      <p:ext uri="{BB962C8B-B14F-4D97-AF65-F5344CB8AC3E}">
        <p14:creationId xmlns:p14="http://schemas.microsoft.com/office/powerpoint/2010/main" val="1746834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182880"/>
            <a:ext cx="10058400" cy="1136469"/>
          </a:xfrm>
        </p:spPr>
        <p:txBody>
          <a:bodyPr/>
          <a:lstStyle/>
          <a:p>
            <a:r>
              <a:rPr lang="nl-NL" dirty="0" smtClean="0"/>
              <a:t>Conclusie</a:t>
            </a:r>
            <a:endParaRPr lang="nl-NL" dirty="0"/>
          </a:p>
        </p:txBody>
      </p:sp>
      <p:sp>
        <p:nvSpPr>
          <p:cNvPr id="3" name="Tijdelijke aanduiding voor tekst 2"/>
          <p:cNvSpPr>
            <a:spLocks noGrp="1"/>
          </p:cNvSpPr>
          <p:nvPr>
            <p:ph type="body" idx="1"/>
          </p:nvPr>
        </p:nvSpPr>
        <p:spPr>
          <a:xfrm>
            <a:off x="684211" y="1319349"/>
            <a:ext cx="10058401" cy="4675051"/>
          </a:xfrm>
        </p:spPr>
        <p:txBody>
          <a:bodyPr>
            <a:normAutofit/>
          </a:bodyPr>
          <a:lstStyle/>
          <a:p>
            <a:pPr marL="342900" indent="-342900">
              <a:buFont typeface="Wingdings" panose="05000000000000000000" pitchFamily="2" charset="2"/>
              <a:buChar char="Ø"/>
            </a:pPr>
            <a:r>
              <a:rPr lang="nl-NL" sz="2800" dirty="0" smtClean="0">
                <a:solidFill>
                  <a:schemeClr val="tx1"/>
                </a:solidFill>
              </a:rPr>
              <a:t>Om volgend jaar optimaal te presteren is het nodig om met de ploeg in zijn geheel te trainen. Dit houdt in dat wij verwachten dat als je op A niveau springt je 2x in de week komt trainen. Verder denken wij dat de ploeg met elkaar afspreekt welke training iedereen aanwezig is. Uitzonderingen zijn er altijd maar je kan met de ploeg wel een commitment aangaan!</a:t>
            </a:r>
            <a:endParaRPr lang="nl-NL" sz="2800" dirty="0">
              <a:solidFill>
                <a:schemeClr val="tx1"/>
              </a:solidFill>
            </a:endParaRPr>
          </a:p>
        </p:txBody>
      </p:sp>
    </p:spTree>
    <p:extLst>
      <p:ext uri="{BB962C8B-B14F-4D97-AF65-F5344CB8AC3E}">
        <p14:creationId xmlns:p14="http://schemas.microsoft.com/office/powerpoint/2010/main" val="1438433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182880"/>
            <a:ext cx="10058400" cy="1136469"/>
          </a:xfrm>
        </p:spPr>
        <p:txBody>
          <a:bodyPr/>
          <a:lstStyle/>
          <a:p>
            <a:r>
              <a:rPr lang="nl-NL" dirty="0" smtClean="0"/>
              <a:t>Conclusie</a:t>
            </a:r>
            <a:endParaRPr lang="nl-NL" dirty="0"/>
          </a:p>
        </p:txBody>
      </p:sp>
      <p:sp>
        <p:nvSpPr>
          <p:cNvPr id="3" name="Tijdelijke aanduiding voor tekst 2"/>
          <p:cNvSpPr>
            <a:spLocks noGrp="1"/>
          </p:cNvSpPr>
          <p:nvPr>
            <p:ph type="body" idx="1"/>
          </p:nvPr>
        </p:nvSpPr>
        <p:spPr>
          <a:xfrm>
            <a:off x="684211" y="1319349"/>
            <a:ext cx="10058401" cy="4675051"/>
          </a:xfrm>
        </p:spPr>
        <p:txBody>
          <a:bodyPr>
            <a:normAutofit fontScale="92500"/>
          </a:bodyPr>
          <a:lstStyle/>
          <a:p>
            <a:pPr marL="342900" indent="-342900">
              <a:buFont typeface="Wingdings" panose="05000000000000000000" pitchFamily="2" charset="2"/>
              <a:buChar char="Ø"/>
            </a:pPr>
            <a:r>
              <a:rPr lang="nl-NL" sz="2800" dirty="0" smtClean="0">
                <a:solidFill>
                  <a:schemeClr val="tx1"/>
                </a:solidFill>
              </a:rPr>
              <a:t>Over de trainingsarbeid zijn jullie gemiddeld tevreden.</a:t>
            </a:r>
          </a:p>
          <a:p>
            <a:pPr marL="457200" indent="-457200">
              <a:buFont typeface="Wingdings" panose="05000000000000000000" pitchFamily="2" charset="2"/>
              <a:buChar char="Ø"/>
            </a:pPr>
            <a:r>
              <a:rPr lang="nl-NL" sz="2800" dirty="0" smtClean="0">
                <a:solidFill>
                  <a:schemeClr val="tx1"/>
                </a:solidFill>
              </a:rPr>
              <a:t>Wij zijn ook in zijn algemeenheid tevreden we denken echter wel dat er nog meer uitgehaald kan worden als: </a:t>
            </a:r>
          </a:p>
          <a:p>
            <a:pPr marL="457200" indent="-457200">
              <a:buFont typeface="Wingdings" panose="05000000000000000000" pitchFamily="2" charset="2"/>
              <a:buChar char="Ø"/>
            </a:pPr>
            <a:r>
              <a:rPr lang="nl-NL" sz="2800" dirty="0" smtClean="0">
                <a:solidFill>
                  <a:schemeClr val="tx1"/>
                </a:solidFill>
              </a:rPr>
              <a:t>Iedereen op tijd is en helpt met opbouwen/ombouwen/opruimen</a:t>
            </a:r>
          </a:p>
          <a:p>
            <a:pPr marL="457200" indent="-457200">
              <a:buFont typeface="Wingdings" panose="05000000000000000000" pitchFamily="2" charset="2"/>
              <a:buChar char="Ø"/>
            </a:pPr>
            <a:r>
              <a:rPr lang="nl-NL" sz="2800" dirty="0" smtClean="0">
                <a:solidFill>
                  <a:schemeClr val="tx1"/>
                </a:solidFill>
              </a:rPr>
              <a:t>Je sneller </a:t>
            </a:r>
            <a:r>
              <a:rPr lang="nl-NL" sz="2800" dirty="0" err="1" smtClean="0">
                <a:solidFill>
                  <a:schemeClr val="tx1"/>
                </a:solidFill>
              </a:rPr>
              <a:t>doorwisselt</a:t>
            </a:r>
            <a:r>
              <a:rPr lang="nl-NL" sz="2800" dirty="0" smtClean="0">
                <a:solidFill>
                  <a:schemeClr val="tx1"/>
                </a:solidFill>
              </a:rPr>
              <a:t> na elk toestel</a:t>
            </a:r>
          </a:p>
          <a:p>
            <a:pPr marL="457200" indent="-457200">
              <a:buFont typeface="Wingdings" panose="05000000000000000000" pitchFamily="2" charset="2"/>
              <a:buChar char="Ø"/>
            </a:pPr>
            <a:r>
              <a:rPr lang="nl-NL" sz="2800" dirty="0" smtClean="0">
                <a:solidFill>
                  <a:schemeClr val="tx1"/>
                </a:solidFill>
              </a:rPr>
              <a:t>Je niet gaat zitten tijdens de training</a:t>
            </a:r>
          </a:p>
          <a:p>
            <a:pPr marL="457200" indent="-457200">
              <a:buFont typeface="Wingdings" panose="05000000000000000000" pitchFamily="2" charset="2"/>
              <a:buChar char="Ø"/>
            </a:pPr>
            <a:r>
              <a:rPr lang="nl-NL" sz="2800" dirty="0" smtClean="0">
                <a:solidFill>
                  <a:schemeClr val="tx1"/>
                </a:solidFill>
              </a:rPr>
              <a:t>Mocht je geblesseerd zijn je krachttraining gaat doen in plaats van </a:t>
            </a:r>
            <a:r>
              <a:rPr lang="nl-NL" sz="2800" dirty="0">
                <a:solidFill>
                  <a:schemeClr val="tx1"/>
                </a:solidFill>
              </a:rPr>
              <a:t>zitten </a:t>
            </a:r>
            <a:r>
              <a:rPr lang="nl-NL" sz="2800" dirty="0" smtClean="0">
                <a:solidFill>
                  <a:schemeClr val="tx1"/>
                </a:solidFill>
              </a:rPr>
              <a:t>en kletsen</a:t>
            </a:r>
            <a:endParaRPr lang="nl-NL" sz="2800" dirty="0">
              <a:solidFill>
                <a:schemeClr val="tx1"/>
              </a:solidFill>
            </a:endParaRPr>
          </a:p>
          <a:p>
            <a:endParaRPr lang="nl-NL" sz="2800" dirty="0" smtClean="0">
              <a:solidFill>
                <a:schemeClr val="tx1"/>
              </a:solidFill>
            </a:endParaRPr>
          </a:p>
        </p:txBody>
      </p:sp>
    </p:spTree>
    <p:extLst>
      <p:ext uri="{BB962C8B-B14F-4D97-AF65-F5344CB8AC3E}">
        <p14:creationId xmlns:p14="http://schemas.microsoft.com/office/powerpoint/2010/main" val="1905000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182880"/>
            <a:ext cx="10058400" cy="1136469"/>
          </a:xfrm>
        </p:spPr>
        <p:txBody>
          <a:bodyPr/>
          <a:lstStyle/>
          <a:p>
            <a:r>
              <a:rPr lang="nl-NL" dirty="0" smtClean="0"/>
              <a:t>Conclusie</a:t>
            </a:r>
            <a:endParaRPr lang="nl-NL" dirty="0"/>
          </a:p>
        </p:txBody>
      </p:sp>
      <p:sp>
        <p:nvSpPr>
          <p:cNvPr id="3" name="Tijdelijke aanduiding voor tekst 2"/>
          <p:cNvSpPr>
            <a:spLocks noGrp="1"/>
          </p:cNvSpPr>
          <p:nvPr>
            <p:ph type="body" idx="1"/>
          </p:nvPr>
        </p:nvSpPr>
        <p:spPr>
          <a:xfrm>
            <a:off x="684211" y="1319349"/>
            <a:ext cx="10058401" cy="4675051"/>
          </a:xfrm>
        </p:spPr>
        <p:txBody>
          <a:bodyPr>
            <a:normAutofit/>
          </a:bodyPr>
          <a:lstStyle/>
          <a:p>
            <a:pPr marL="571500" indent="-571500">
              <a:buFont typeface="Wingdings" panose="05000000000000000000" pitchFamily="2" charset="2"/>
              <a:buChar char="Ø"/>
            </a:pPr>
            <a:r>
              <a:rPr lang="nl-NL" sz="4400" dirty="0" smtClean="0">
                <a:solidFill>
                  <a:schemeClr val="tx1"/>
                </a:solidFill>
              </a:rPr>
              <a:t>Wij ontzettend trots zijn op deze ploeg en blij zijn dat jullie allemaal de ambitie hebben om volgend seizoen nieuwe sprongen en moeilijkere series willen laten zien!</a:t>
            </a:r>
          </a:p>
        </p:txBody>
      </p:sp>
    </p:spTree>
    <p:extLst>
      <p:ext uri="{BB962C8B-B14F-4D97-AF65-F5344CB8AC3E}">
        <p14:creationId xmlns:p14="http://schemas.microsoft.com/office/powerpoint/2010/main" val="928848632"/>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70</TotalTime>
  <Words>549</Words>
  <Application>Microsoft Office PowerPoint</Application>
  <PresentationFormat>Breedbeeld</PresentationFormat>
  <Paragraphs>38</Paragraphs>
  <Slides>13</Slides>
  <Notes>0</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13</vt:i4>
      </vt:variant>
    </vt:vector>
  </HeadingPairs>
  <TitlesOfParts>
    <vt:vector size="18" baseType="lpstr">
      <vt:lpstr>Century Gothic</vt:lpstr>
      <vt:lpstr>Wingdings</vt:lpstr>
      <vt:lpstr>Wingdings 3</vt:lpstr>
      <vt:lpstr>Segment</vt:lpstr>
      <vt:lpstr>Microsoft Excel-werkblad</vt:lpstr>
      <vt:lpstr>Springploeg STAR/HSV</vt:lpstr>
      <vt:lpstr>Meer dan 75% kiest voor niveau!</vt:lpstr>
      <vt:lpstr>Gemiddeld genomen zijn jullie meer dan tevreden over onze samenwerking en het niveau van de trainingen!</vt:lpstr>
      <vt:lpstr>Meer dan de helft denkt dat samen trainen tot betere resultaten had geleid En 80% vindt dat de ploeg tenminste 1x per week moet samen trainen</vt:lpstr>
      <vt:lpstr>Over de trainingsarbeid is gemiddeld iedereen tevreden over zowel zichzelf als de ploeg</vt:lpstr>
      <vt:lpstr>Conclusie</vt:lpstr>
      <vt:lpstr>Conclusie</vt:lpstr>
      <vt:lpstr>Conclusie</vt:lpstr>
      <vt:lpstr>Conclusie</vt:lpstr>
      <vt:lpstr>Volgend Seizoen </vt:lpstr>
      <vt:lpstr>Volgend Seizoen </vt:lpstr>
      <vt:lpstr>Volgend Seizoen </vt:lpstr>
      <vt:lpstr>PowerPoint-presentatie</vt:lpstr>
    </vt:vector>
  </TitlesOfParts>
  <Company>CSG Calvijn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Springploeg STAR/HSV</dc:title>
  <dc:creator>Lieverse, I.</dc:creator>
  <cp:lastModifiedBy>Lieverse, I.</cp:lastModifiedBy>
  <cp:revision>8</cp:revision>
  <dcterms:created xsi:type="dcterms:W3CDTF">2018-07-04T13:23:57Z</dcterms:created>
  <dcterms:modified xsi:type="dcterms:W3CDTF">2018-07-04T14:34:56Z</dcterms:modified>
</cp:coreProperties>
</file>